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0" r:id="rId1"/>
  </p:sldMasterIdLst>
  <p:sldIdLst>
    <p:sldId id="258" r:id="rId2"/>
    <p:sldId id="264" r:id="rId3"/>
    <p:sldId id="275" r:id="rId4"/>
    <p:sldId id="279" r:id="rId5"/>
    <p:sldId id="290" r:id="rId6"/>
    <p:sldId id="281" r:id="rId7"/>
    <p:sldId id="286" r:id="rId8"/>
    <p:sldId id="288" r:id="rId9"/>
    <p:sldId id="289" r:id="rId10"/>
    <p:sldId id="265" r:id="rId11"/>
    <p:sldId id="263" r:id="rId12"/>
    <p:sldId id="259" r:id="rId13"/>
    <p:sldId id="260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D60093"/>
    <a:srgbClr val="FF9933"/>
    <a:srgbClr val="0000FF"/>
    <a:srgbClr val="6600CC"/>
    <a:srgbClr val="00FFFF"/>
    <a:srgbClr val="00FF00"/>
    <a:srgbClr val="FF3399"/>
    <a:srgbClr val="FF0066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522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6E454-261C-4C45-809A-AC638A1E1A9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38FED683-9BF2-4313-BA34-9C3B8BE314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130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6E454-261C-4C45-809A-AC638A1E1A9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38FED683-9BF2-4313-BA34-9C3B8BE314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497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6E454-261C-4C45-809A-AC638A1E1A9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38FED683-9BF2-4313-BA34-9C3B8BE314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276664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6E454-261C-4C45-809A-AC638A1E1A9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38FED683-9BF2-4313-BA34-9C3B8BE314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560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6E454-261C-4C45-809A-AC638A1E1A9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38FED683-9BF2-4313-BA34-9C3B8BE314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12335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6E454-261C-4C45-809A-AC638A1E1A9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38FED683-9BF2-4313-BA34-9C3B8BE314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7761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6E454-261C-4C45-809A-AC638A1E1A9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D683-9BF2-4313-BA34-9C3B8BE314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5146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6E454-261C-4C45-809A-AC638A1E1A9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D683-9BF2-4313-BA34-9C3B8BE314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329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6E454-261C-4C45-809A-AC638A1E1A9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D683-9BF2-4313-BA34-9C3B8BE314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225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6E454-261C-4C45-809A-AC638A1E1A9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38FED683-9BF2-4313-BA34-9C3B8BE314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418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6E454-261C-4C45-809A-AC638A1E1A9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38FED683-9BF2-4313-BA34-9C3B8BE314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717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6E454-261C-4C45-809A-AC638A1E1A9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38FED683-9BF2-4313-BA34-9C3B8BE314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966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6E454-261C-4C45-809A-AC638A1E1A9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D683-9BF2-4313-BA34-9C3B8BE314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126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6E454-261C-4C45-809A-AC638A1E1A9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D683-9BF2-4313-BA34-9C3B8BE314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374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6E454-261C-4C45-809A-AC638A1E1A9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ED683-9BF2-4313-BA34-9C3B8BE314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644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6E454-261C-4C45-809A-AC638A1E1A9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38FED683-9BF2-4313-BA34-9C3B8BE314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851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6E454-261C-4C45-809A-AC638A1E1A90}" type="datetimeFigureOut">
              <a:rPr lang="ru-RU" smtClean="0"/>
              <a:pPr/>
              <a:t>13.05.2024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8FED683-9BF2-4313-BA34-9C3B8BE314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732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4" y="-99392"/>
            <a:ext cx="9179293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67744" y="1124744"/>
            <a:ext cx="61338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err="1">
                <a:solidFill>
                  <a:srgbClr val="C00000"/>
                </a:solidFill>
                <a:latin typeface="Times New Roman"/>
                <a:ea typeface="Times New Roman"/>
              </a:rPr>
              <a:t>Тема:Сочинительные</a:t>
            </a:r>
            <a:r>
              <a:rPr lang="ru-RU" sz="3600" b="1" dirty="0">
                <a:solidFill>
                  <a:srgbClr val="C00000"/>
                </a:solidFill>
                <a:latin typeface="Times New Roman"/>
                <a:ea typeface="Times New Roman"/>
              </a:rPr>
              <a:t> союзы.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0793" y="1916832"/>
            <a:ext cx="8126777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класс</a:t>
            </a:r>
          </a:p>
          <a:p>
            <a:pPr algn="ctr"/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Гемаева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Мадинат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Жунидовна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учитель русского языка и литературы 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МБОУ «СОШ31»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г.Грозного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617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0" y="75982"/>
            <a:ext cx="8424937" cy="369332"/>
          </a:xfrm>
          <a:prstGeom prst="rect">
            <a:avLst/>
          </a:prstGeom>
          <a:solidFill>
            <a:srgbClr val="00FFFF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5. Задания из ВПР.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63588" y="1268760"/>
            <a:ext cx="78848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Выпишите, раскрывая скобки, предложения, в которых выделенные слова являются союзами.</a:t>
            </a:r>
          </a:p>
          <a:p>
            <a:pPr algn="just"/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 Что(бы)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ни случилось, жизнь прекрасна!</a:t>
            </a:r>
          </a:p>
          <a:p>
            <a:pPr algn="just"/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Отец похвалил нас 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за(то)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мы не оставили друга в беде.</a:t>
            </a:r>
          </a:p>
          <a:p>
            <a:pPr algn="just"/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Бедному псу 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то(же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очевидно, хотелось есть.</a:t>
            </a:r>
          </a:p>
          <a:p>
            <a:pPr algn="just"/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Эта дверь была без щеколды, вторая 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так(же)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была без замка́.</a:t>
            </a:r>
            <a:endParaRPr lang="ru-RU" sz="2800" i="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3332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111343"/>
            <a:ext cx="8352928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6. Рефлексия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00094" y="620688"/>
            <a:ext cx="7128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Заполните пропуски, выбрав ответ из предложенных: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511385"/>
            <a:ext cx="33565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Восстановите предложения</a:t>
            </a:r>
            <a:endParaRPr lang="ru-RU" sz="2000" b="1" i="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2" descr="undefine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112" y="2001946"/>
            <a:ext cx="6581775" cy="14573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11960" y="3789040"/>
            <a:ext cx="821692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  </a:t>
            </a:r>
            <a:r>
              <a:rPr lang="ru-RU" b="1" dirty="0">
                <a:solidFill>
                  <a:srgbClr val="002060"/>
                </a:solidFill>
              </a:rPr>
              <a:t>Я узнал</a:t>
            </a:r>
            <a:r>
              <a:rPr lang="ru-RU" dirty="0">
                <a:solidFill>
                  <a:srgbClr val="002060"/>
                </a:solidFill>
              </a:rPr>
              <a:t>, что союзы  употребляются для …………..   .  По своему </a:t>
            </a:r>
          </a:p>
          <a:p>
            <a:r>
              <a:rPr lang="ru-RU" dirty="0">
                <a:solidFill>
                  <a:srgbClr val="002060"/>
                </a:solidFill>
              </a:rPr>
              <a:t>употреблению  сочинительные союзы делятся  на  а)………, б)………,</a:t>
            </a:r>
          </a:p>
          <a:p>
            <a:r>
              <a:rPr lang="ru-RU" dirty="0">
                <a:solidFill>
                  <a:srgbClr val="002060"/>
                </a:solidFill>
              </a:rPr>
              <a:t>в)……   . В предложении они    ( являются, не являются)   членом предложения</a:t>
            </a:r>
          </a:p>
          <a:p>
            <a:r>
              <a:rPr lang="ru-RU" dirty="0">
                <a:solidFill>
                  <a:srgbClr val="002060"/>
                </a:solidFill>
              </a:rPr>
              <a:t>      </a:t>
            </a:r>
            <a:r>
              <a:rPr lang="ru-RU" b="1" dirty="0">
                <a:solidFill>
                  <a:srgbClr val="002060"/>
                </a:solidFill>
              </a:rPr>
              <a:t>Я умею :</a:t>
            </a:r>
          </a:p>
          <a:p>
            <a:r>
              <a:rPr lang="ru-RU" dirty="0">
                <a:solidFill>
                  <a:srgbClr val="002060"/>
                </a:solidFill>
              </a:rPr>
              <a:t>            1) находить  союзы  в предложении  </a:t>
            </a:r>
          </a:p>
          <a:p>
            <a:r>
              <a:rPr lang="ru-RU" dirty="0">
                <a:solidFill>
                  <a:srgbClr val="002060"/>
                </a:solidFill>
              </a:rPr>
              <a:t>            2) определять  смысловые группы сочинительных союзов</a:t>
            </a:r>
          </a:p>
          <a:p>
            <a:r>
              <a:rPr lang="ru-RU" dirty="0">
                <a:solidFill>
                  <a:srgbClr val="002060"/>
                </a:solidFill>
              </a:rPr>
              <a:t>       </a:t>
            </a:r>
            <a:r>
              <a:rPr lang="ru-RU" b="1" dirty="0">
                <a:solidFill>
                  <a:srgbClr val="002060"/>
                </a:solidFill>
              </a:rPr>
              <a:t>Я   ( понял, не понял)</a:t>
            </a:r>
            <a:r>
              <a:rPr lang="ru-RU" dirty="0">
                <a:solidFill>
                  <a:srgbClr val="002060"/>
                </a:solidFill>
              </a:rPr>
              <a:t> , какова роль союзов в нашей речи. </a:t>
            </a:r>
          </a:p>
          <a:p>
            <a:r>
              <a:rPr lang="ru-RU" dirty="0">
                <a:solidFill>
                  <a:srgbClr val="002060"/>
                </a:solidFill>
              </a:rPr>
              <a:t>            </a:t>
            </a:r>
          </a:p>
        </p:txBody>
      </p:sp>
    </p:spTree>
    <p:extLst>
      <p:ext uri="{BB962C8B-B14F-4D97-AF65-F5344CB8AC3E}">
        <p14:creationId xmlns:p14="http://schemas.microsoft.com/office/powerpoint/2010/main" val="37932778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626310"/>
              </p:ext>
            </p:extLst>
          </p:nvPr>
        </p:nvGraphicFramePr>
        <p:xfrm>
          <a:off x="1259632" y="1844823"/>
          <a:ext cx="6549598" cy="3037148"/>
        </p:xfrm>
        <a:graphic>
          <a:graphicData uri="http://schemas.openxmlformats.org/drawingml/2006/table">
            <a:tbl>
              <a:tblPr firstRow="1" firstCol="1" bandRow="1"/>
              <a:tblGrid>
                <a:gridCol w="21095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6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38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7506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уровень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ФИО ученика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+ 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или         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-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7506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уровень</a:t>
                      </a:r>
                      <a:endParaRPr lang="ru-RU" sz="14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 всё понял на «отлично»!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7506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уровень</a:t>
                      </a:r>
                      <a:endParaRPr lang="ru-RU" sz="14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Вроде понял, но есть сомнения</a:t>
                      </a:r>
                      <a:endParaRPr lang="ru-RU" sz="14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7506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уровень</a:t>
                      </a:r>
                      <a:endParaRPr lang="ru-RU" sz="14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Ничего не понял</a:t>
                      </a:r>
                      <a:endParaRPr lang="ru-RU" sz="1400" b="1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90085" y="774577"/>
            <a:ext cx="684076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0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180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Перед вами лежат карточки «Лестница успеха», оцените свою работу на уроке: </a:t>
            </a:r>
            <a:endParaRPr kumimoji="0" lang="ru-RU" altLang="ru-RU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255146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1377859"/>
            <a:ext cx="75588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и активность</a:t>
            </a:r>
          </a:p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уроке!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0" t="20672" r="13950" b="33293"/>
          <a:stretch/>
        </p:blipFill>
        <p:spPr bwMode="auto">
          <a:xfrm>
            <a:off x="1896755" y="2924944"/>
            <a:ext cx="5350490" cy="2664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3843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" y="68935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68935"/>
            <a:ext cx="8712968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1. Актуализация знаний и/или создание проблемной ситуации, мотивация</a:t>
            </a:r>
            <a:r>
              <a:rPr lang="ru-RU" sz="1600" b="1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55743" y="1117146"/>
            <a:ext cx="770485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/>
              </a:rPr>
              <a:t>«…Союз не что </a:t>
            </a:r>
            <a:r>
              <a:rPr lang="ru-RU" sz="3600" b="1" dirty="0" err="1">
                <a:solidFill>
                  <a:srgbClr val="002060"/>
                </a:solidFill>
                <a:latin typeface="Times New Roman"/>
              </a:rPr>
              <a:t>иное,как</a:t>
            </a:r>
            <a:r>
              <a:rPr lang="ru-RU" sz="3600" b="1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latin typeface="Times New Roman"/>
              </a:rPr>
              <a:t>средства,которыми</a:t>
            </a:r>
            <a:r>
              <a:rPr lang="ru-RU" sz="3600" b="1" dirty="0">
                <a:solidFill>
                  <a:srgbClr val="002060"/>
                </a:solidFill>
                <a:latin typeface="Times New Roman"/>
              </a:rPr>
              <a:t> идеи соединяются». </a:t>
            </a:r>
          </a:p>
          <a:p>
            <a:endParaRPr lang="ru-RU" sz="3600" dirty="0">
              <a:solidFill>
                <a:srgbClr val="002060"/>
              </a:solidFill>
              <a:latin typeface="Times New Roman"/>
            </a:endParaRPr>
          </a:p>
          <a:p>
            <a:pPr marL="571500" indent="-571500">
              <a:buFontTx/>
              <a:buChar char="-"/>
            </a:pPr>
            <a:r>
              <a:rPr lang="ru-RU" sz="3200" b="1" dirty="0">
                <a:solidFill>
                  <a:srgbClr val="C00000"/>
                </a:solidFill>
                <a:latin typeface="Times New Roman"/>
              </a:rPr>
              <a:t>О какой части речи говорится в </a:t>
            </a:r>
            <a:r>
              <a:rPr lang="ru-RU" sz="3200" b="1" dirty="0" err="1">
                <a:solidFill>
                  <a:srgbClr val="C00000"/>
                </a:solidFill>
                <a:latin typeface="Times New Roman"/>
              </a:rPr>
              <a:t>эпигрофе</a:t>
            </a:r>
            <a:r>
              <a:rPr lang="ru-RU" sz="3200" b="1" dirty="0">
                <a:solidFill>
                  <a:srgbClr val="C00000"/>
                </a:solidFill>
                <a:latin typeface="Times New Roman"/>
              </a:rPr>
              <a:t> ?</a:t>
            </a:r>
          </a:p>
          <a:p>
            <a:pPr marL="571500" indent="-571500">
              <a:buFontTx/>
              <a:buChar char="-"/>
            </a:pPr>
            <a:r>
              <a:rPr lang="ru-RU" sz="3200" b="1" dirty="0">
                <a:solidFill>
                  <a:srgbClr val="C00000"/>
                </a:solidFill>
                <a:latin typeface="Times New Roman"/>
              </a:rPr>
              <a:t>Союз – это какая часть речи?</a:t>
            </a:r>
          </a:p>
          <a:p>
            <a:pPr marL="571500" indent="-571500">
              <a:buFontTx/>
              <a:buChar char="-"/>
            </a:pPr>
            <a:r>
              <a:rPr lang="ru-RU" sz="3200" b="1" dirty="0">
                <a:solidFill>
                  <a:srgbClr val="C00000"/>
                </a:solidFill>
                <a:latin typeface="Times New Roman"/>
              </a:rPr>
              <a:t>Какими бывают союзы</a:t>
            </a:r>
            <a:r>
              <a:rPr lang="en-US" sz="3200" b="1" dirty="0">
                <a:solidFill>
                  <a:srgbClr val="C00000"/>
                </a:solidFill>
                <a:latin typeface="Times New Roman"/>
              </a:rPr>
              <a:t>?</a:t>
            </a:r>
            <a:endParaRPr lang="ru-RU" sz="3200" b="1" dirty="0">
              <a:solidFill>
                <a:srgbClr val="C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81979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235390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>
              <a:solidFill>
                <a:srgbClr val="C00000"/>
              </a:solidFill>
              <a:latin typeface="Times New Roman"/>
            </a:endParaRPr>
          </a:p>
          <a:p>
            <a:r>
              <a:rPr lang="ru-RU" b="1" dirty="0">
                <a:solidFill>
                  <a:srgbClr val="C00000"/>
                </a:solidFill>
                <a:latin typeface="Times New Roman"/>
              </a:rPr>
              <a:t>1. </a:t>
            </a:r>
            <a:endParaRPr lang="ru-RU" sz="1400" b="0" i="0" dirty="0">
              <a:solidFill>
                <a:srgbClr val="000000"/>
              </a:solidFill>
              <a:effectLst/>
              <a:latin typeface="Arial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8E93EFA-A6B3-42B9-B26D-2E3AF1B8C505}"/>
              </a:ext>
            </a:extLst>
          </p:cNvPr>
          <p:cNvSpPr/>
          <p:nvPr/>
        </p:nvSpPr>
        <p:spPr>
          <a:xfrm>
            <a:off x="1547664" y="238124"/>
            <a:ext cx="7186761" cy="328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20"/>
              </a:lnSpc>
              <a:spcAft>
                <a:spcPts val="0"/>
              </a:spcAft>
            </a:pP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Самоопределение к деятельности. </a:t>
            </a:r>
          </a:p>
          <a:p>
            <a:pPr marL="457200" indent="-457200">
              <a:lnSpc>
                <a:spcPts val="1920"/>
              </a:lnSpc>
              <a:spcAft>
                <a:spcPts val="0"/>
              </a:spcAft>
              <a:buFontTx/>
              <a:buChar char="-"/>
            </a:pP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ts val="1920"/>
              </a:lnSpc>
              <a:spcAft>
                <a:spcPts val="0"/>
              </a:spcAft>
              <a:buFontTx/>
              <a:buChar char="-"/>
            </a:pP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ts val="1920"/>
              </a:lnSpc>
              <a:spcAft>
                <a:spcPts val="0"/>
              </a:spcAft>
              <a:buFontTx/>
              <a:buChar char="-"/>
            </a:pP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ts val="1920"/>
              </a:lnSpc>
              <a:spcAft>
                <a:spcPts val="0"/>
              </a:spcAft>
              <a:buFontTx/>
              <a:buChar char="-"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 теперь выполним задание. У каждого из вас есть карточка с  сочинительными союзами. Разделите их на группы по значению.</a:t>
            </a:r>
          </a:p>
          <a:p>
            <a:pPr marL="457200" indent="-457200">
              <a:lnSpc>
                <a:spcPts val="1920"/>
              </a:lnSpc>
              <a:spcAft>
                <a:spcPts val="0"/>
              </a:spcAft>
              <a:buFontTx/>
              <a:buChar char="-"/>
            </a:pP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ts val="1920"/>
              </a:lnSpc>
              <a:spcAft>
                <a:spcPts val="0"/>
              </a:spcAft>
              <a:buFontTx/>
              <a:buChar char="-"/>
            </a:pP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92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(И, но, тоже, не только… но и, либо, да (=и), да (=а), однако, то… то,  зато, или, а, не то… не то, также).</a:t>
            </a:r>
          </a:p>
          <a:p>
            <a:pPr>
              <a:lnSpc>
                <a:spcPts val="1920"/>
              </a:lnSpc>
              <a:spcAft>
                <a:spcPts val="0"/>
              </a:spcAft>
            </a:pP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A7493F80-6A65-408D-8ACA-CEF62468E0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950673"/>
              </p:ext>
            </p:extLst>
          </p:nvPr>
        </p:nvGraphicFramePr>
        <p:xfrm>
          <a:off x="1689735" y="3356992"/>
          <a:ext cx="6174105" cy="30594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8190">
                  <a:extLst>
                    <a:ext uri="{9D8B030D-6E8A-4147-A177-3AD203B41FA5}">
                      <a16:colId xmlns:a16="http://schemas.microsoft.com/office/drawing/2014/main" val="543451621"/>
                    </a:ext>
                  </a:extLst>
                </a:gridCol>
                <a:gridCol w="2113915">
                  <a:extLst>
                    <a:ext uri="{9D8B030D-6E8A-4147-A177-3AD203B41FA5}">
                      <a16:colId xmlns:a16="http://schemas.microsoft.com/office/drawing/2014/main" val="177893062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315653077"/>
                    </a:ext>
                  </a:extLst>
                </a:gridCol>
              </a:tblGrid>
              <a:tr h="3581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kern="0">
                          <a:effectLst/>
                        </a:rPr>
                        <a:t>соединительные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kern="0">
                          <a:effectLst/>
                        </a:rPr>
                        <a:t>противительные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kern="0">
                          <a:effectLst/>
                        </a:rPr>
                        <a:t>разделительные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27477034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50915868"/>
                  </a:ext>
                </a:extLst>
              </a:tr>
              <a:tr h="2529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kern="0">
                          <a:effectLst/>
                        </a:rPr>
                        <a:t> </a:t>
                      </a:r>
                      <a:endParaRPr lang="ru-RU" sz="1100" kern="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kern="0">
                          <a:effectLst/>
                        </a:rPr>
                        <a:t> </a:t>
                      </a:r>
                      <a:endParaRPr lang="ru-RU" sz="1100" kern="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kern="0">
                          <a:effectLst/>
                        </a:rPr>
                        <a:t> </a:t>
                      </a:r>
                      <a:endParaRPr lang="ru-RU" sz="1100" kern="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kern="0">
                          <a:effectLst/>
                        </a:rPr>
                        <a:t> 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kern="0">
                          <a:effectLst/>
                        </a:rPr>
                        <a:t> 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kern="0" dirty="0">
                          <a:effectLst/>
                        </a:rPr>
                        <a:t> </a:t>
                      </a:r>
                      <a:endParaRPr lang="ru-RU" sz="1100" kern="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kern="0" dirty="0">
                          <a:effectLst/>
                        </a:rPr>
                        <a:t> </a:t>
                      </a:r>
                      <a:endParaRPr lang="ru-RU" sz="1100" kern="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kern="0" dirty="0">
                          <a:effectLst/>
                        </a:rPr>
                        <a:t> </a:t>
                      </a:r>
                      <a:endParaRPr lang="ru-RU" sz="1100" kern="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kern="0" dirty="0">
                          <a:effectLst/>
                        </a:rPr>
                        <a:t> </a:t>
                      </a:r>
                      <a:endParaRPr lang="ru-RU" sz="1100" kern="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kern="0" dirty="0">
                          <a:effectLst/>
                        </a:rPr>
                        <a:t> </a:t>
                      </a:r>
                      <a:endParaRPr lang="ru-RU" sz="1100" kern="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kern="0" dirty="0">
                          <a:effectLst/>
                        </a:rPr>
                        <a:t> </a:t>
                      </a:r>
                      <a:endParaRPr lang="ru-RU" sz="1100" kern="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1600" kern="0" dirty="0">
                          <a:effectLst/>
                        </a:rPr>
                        <a:t> 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70687934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75AA98CE-D3A5-4980-9753-0BA9C69AE3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9101" y="3356357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812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59" y="-35818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D41002A-1FAF-4797-9326-7123D9A19098}"/>
              </a:ext>
            </a:extLst>
          </p:cNvPr>
          <p:cNvSpPr/>
          <p:nvPr/>
        </p:nvSpPr>
        <p:spPr>
          <a:xfrm>
            <a:off x="1619672" y="116632"/>
            <a:ext cx="7200800" cy="5707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20"/>
              </a:lnSpc>
              <a:spcAft>
                <a:spcPts val="0"/>
              </a:spcAft>
            </a:pP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Объяснение нового материала. </a:t>
            </a:r>
          </a:p>
          <a:p>
            <a:pPr marL="342900" indent="-342900">
              <a:lnSpc>
                <a:spcPts val="1920"/>
              </a:lnSpc>
              <a:spcAft>
                <a:spcPts val="0"/>
              </a:spcAft>
              <a:buFontTx/>
              <a:buChar char="-"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ts val="1920"/>
              </a:lnSpc>
              <a:spcAft>
                <a:spcPts val="0"/>
              </a:spcAft>
              <a:buFontTx/>
              <a:buChar char="-"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ts val="1920"/>
              </a:lnSpc>
              <a:spcAft>
                <a:spcPts val="0"/>
              </a:spcAft>
              <a:buFontTx/>
              <a:buChar char="-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Чтобы узнать, какие группы сочинительных союзов существуют, проанализируем данные предложения.  </a:t>
            </a:r>
          </a:p>
          <a:p>
            <a:pPr marL="342900" indent="-342900">
              <a:lnSpc>
                <a:spcPts val="1920"/>
              </a:lnSpc>
              <a:spcAft>
                <a:spcPts val="0"/>
              </a:spcAft>
              <a:buFontTx/>
              <a:buChar char="-"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ts val="1920"/>
              </a:lnSpc>
              <a:spcAft>
                <a:spcPts val="0"/>
              </a:spcAft>
              <a:buFontTx/>
              <a:buChar char="-"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ts val="1920"/>
              </a:lnSpc>
              <a:spcAft>
                <a:spcPts val="0"/>
              </a:spcAft>
              <a:buFontTx/>
              <a:buChar char="-"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ts val="1920"/>
              </a:lnSpc>
              <a:spcAft>
                <a:spcPts val="0"/>
              </a:spcAft>
              <a:buFontTx/>
              <a:buChar char="-"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ts val="1920"/>
              </a:lnSpc>
              <a:spcAft>
                <a:spcPts val="0"/>
              </a:spcAft>
              <a:buFontTx/>
              <a:buChar char="-"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ts val="1920"/>
              </a:lnSpc>
              <a:spcAft>
                <a:spcPts val="0"/>
              </a:spcAft>
              <a:buFontTx/>
              <a:buChar char="-"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ts val="1920"/>
              </a:lnSpc>
              <a:spcAft>
                <a:spcPts val="0"/>
              </a:spcAft>
              <a:buFontTx/>
              <a:buChar char="-"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ts val="1920"/>
              </a:lnSpc>
              <a:spcAft>
                <a:spcPts val="0"/>
              </a:spcAft>
              <a:buFontTx/>
              <a:buChar char="-"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920"/>
              </a:lnSpc>
            </a:pPr>
            <a:r>
              <a:rPr lang="ru-RU" dirty="0"/>
              <a:t> 1.Солнце светит И греет. </a:t>
            </a:r>
          </a:p>
          <a:p>
            <a:pPr>
              <a:lnSpc>
                <a:spcPts val="1920"/>
              </a:lnSpc>
            </a:pPr>
            <a:endParaRPr lang="ru-RU" dirty="0"/>
          </a:p>
          <a:p>
            <a:pPr>
              <a:lnSpc>
                <a:spcPts val="1920"/>
              </a:lnSpc>
            </a:pPr>
            <a:endParaRPr lang="ru-RU" dirty="0"/>
          </a:p>
          <a:p>
            <a:pPr>
              <a:lnSpc>
                <a:spcPts val="1920"/>
              </a:lnSpc>
            </a:pPr>
            <a:r>
              <a:rPr lang="ru-RU" dirty="0"/>
              <a:t>2.Солнце светит, НО не греет.</a:t>
            </a:r>
          </a:p>
          <a:p>
            <a:pPr>
              <a:lnSpc>
                <a:spcPts val="192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92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92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920"/>
              </a:lnSpc>
            </a:pPr>
            <a:r>
              <a:rPr lang="ru-RU" dirty="0"/>
              <a:t>3.Солнце то выходит , то заходит.</a:t>
            </a:r>
          </a:p>
          <a:p>
            <a:pPr>
              <a:lnSpc>
                <a:spcPts val="192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406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8986C83-17F1-495C-B55B-B373702814EF}"/>
              </a:ext>
            </a:extLst>
          </p:cNvPr>
          <p:cNvSpPr/>
          <p:nvPr/>
        </p:nvSpPr>
        <p:spPr>
          <a:xfrm>
            <a:off x="1619672" y="404664"/>
            <a:ext cx="6840760" cy="2970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36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Творческое задание</a:t>
            </a:r>
            <a:endParaRPr lang="ru-RU" sz="3600" kern="1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  <a:spcAft>
                <a:spcPts val="750"/>
              </a:spcAft>
            </a:pPr>
            <a:endParaRPr lang="ru-RU" kern="1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  <a:spcAft>
                <a:spcPts val="750"/>
              </a:spcAft>
            </a:pPr>
            <a:r>
              <a:rPr lang="ru-RU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Ребята, отгадайте загадку.</a:t>
            </a:r>
            <a:endParaRPr lang="ru-RU" sz="16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</a:p>
          <a:p>
            <a:pPr algn="just">
              <a:spcAft>
                <a:spcPts val="0"/>
              </a:spcAft>
            </a:pPr>
            <a:r>
              <a:rPr lang="ru-RU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- Солнышко в окно сияет,</a:t>
            </a:r>
            <a:endParaRPr lang="ru-RU" sz="16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Громче птичьи голоса</a:t>
            </a:r>
          </a:p>
          <a:p>
            <a:pPr algn="just">
              <a:spcAft>
                <a:spcPts val="0"/>
              </a:spcAft>
            </a:pPr>
            <a:r>
              <a:rPr lang="ru-RU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Снег в лесу и в поле тает</a:t>
            </a:r>
            <a:endParaRPr lang="ru-RU" sz="16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 Значит, к нам пришла…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7377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101" y="0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476672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/>
              </a:rPr>
              <a:t> </a:t>
            </a:r>
            <a:endParaRPr lang="ru-RU" b="1" i="0" dirty="0">
              <a:solidFill>
                <a:srgbClr val="C00000"/>
              </a:solidFill>
              <a:effectLst/>
              <a:latin typeface="Arial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DF5C706-D17E-4310-BA19-E498732727EF}"/>
              </a:ext>
            </a:extLst>
          </p:cNvPr>
          <p:cNvSpPr/>
          <p:nvPr/>
        </p:nvSpPr>
        <p:spPr>
          <a:xfrm>
            <a:off x="1475656" y="476672"/>
            <a:ext cx="7056784" cy="636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Пояснение значений сочинительных союзов.</a:t>
            </a:r>
            <a:r>
              <a:rPr lang="ru-RU" sz="2800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-Соединительные союзы выражают перечисление однородных предметов, их признаков и количества, последовательность действий</a:t>
            </a:r>
            <a:endParaRPr lang="ru-RU" sz="2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-Противительные союзы выражают противопоставление или сопоставление признаков действия одного предмета другому.</a:t>
            </a:r>
            <a:endParaRPr lang="ru-RU" sz="2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-Разделительные союзы используется для выражения выбора чередования или взаимоисключения</a:t>
            </a:r>
            <a:r>
              <a:rPr lang="ru-RU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248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23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404664"/>
            <a:ext cx="7416824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несколько правильных вариантов ответов</a:t>
            </a:r>
          </a:p>
          <a:p>
            <a:pPr algn="ctr"/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Среди следующих слов выделите союзы:</a:t>
            </a:r>
          </a:p>
          <a:p>
            <a:pPr algn="ctr"/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шагать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то-то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зато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тоже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мы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суп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лишь</a:t>
            </a:r>
          </a:p>
          <a:p>
            <a:pPr marL="342900" indent="-342900">
              <a:buFontTx/>
              <a:buChar char="-"/>
            </a:pP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i="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0" i="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801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23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404664"/>
            <a:ext cx="7416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Сопоставьте предложенные варианты</a:t>
            </a:r>
            <a:endParaRPr lang="ru-RU" sz="2400" b="0" i="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556792"/>
            <a:ext cx="79928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какой строке только сочинительные союзы?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</a:p>
          <a:p>
            <a:pPr lvl="0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  а) не только… но и, зато, или;            </a:t>
            </a:r>
          </a:p>
          <a:p>
            <a:pPr lvl="0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б) чтобы, если, а;</a:t>
            </a:r>
          </a:p>
          <a:p>
            <a:pPr lvl="0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в) так как, также, либо;                     </a:t>
            </a:r>
          </a:p>
          <a:p>
            <a:pPr lvl="0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   г) то…то, однако, что.</a:t>
            </a:r>
          </a:p>
          <a:p>
            <a:pPr lvl="0"/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   </a:t>
            </a:r>
          </a:p>
        </p:txBody>
      </p:sp>
    </p:spTree>
    <p:extLst>
      <p:ext uri="{BB962C8B-B14F-4D97-AF65-F5344CB8AC3E}">
        <p14:creationId xmlns:p14="http://schemas.microsoft.com/office/powerpoint/2010/main" val="167672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23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404664"/>
            <a:ext cx="7416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0" i="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556792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872118"/>
            <a:ext cx="756084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PT Sans"/>
              </a:rPr>
              <a:t>   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верное продолжение определения: «Союз – это…</a:t>
            </a:r>
          </a:p>
          <a:p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а) …это неизменяемое слова, которое указывают на предмет».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… служебная часть речи, которая служит для связи однородных членов или частей сложного предложения».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…служебная часть речи, которая служит для связи слов в предложении и словосочетании».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…самостоятельная часть речи, которая указывает на отношения слов в предложении»</a:t>
            </a:r>
          </a:p>
          <a:p>
            <a:endParaRPr lang="ru-RU" sz="2400" b="0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0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Ответ:   </a:t>
            </a:r>
          </a:p>
        </p:txBody>
      </p:sp>
    </p:spTree>
    <p:extLst>
      <p:ext uri="{BB962C8B-B14F-4D97-AF65-F5344CB8AC3E}">
        <p14:creationId xmlns:p14="http://schemas.microsoft.com/office/powerpoint/2010/main" val="280120025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TM02892315[[fn=Легкий дым]]</Template>
  <TotalTime>2105</TotalTime>
  <Words>672</Words>
  <Application>Microsoft Office PowerPoint</Application>
  <PresentationFormat>Экран (4:3)</PresentationFormat>
  <Paragraphs>144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PT Sans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DEmon Soft, 2008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ноября. Классная работа.</dc:title>
  <dc:creator>FuckYouBill</dc:creator>
  <cp:lastModifiedBy>Она</cp:lastModifiedBy>
  <cp:revision>111</cp:revision>
  <dcterms:created xsi:type="dcterms:W3CDTF">2010-11-22T09:22:03Z</dcterms:created>
  <dcterms:modified xsi:type="dcterms:W3CDTF">2024-05-13T15:12:10Z</dcterms:modified>
</cp:coreProperties>
</file>